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0"/>
    <p:restoredTop sz="94693"/>
  </p:normalViewPr>
  <p:slideViewPr>
    <p:cSldViewPr snapToGrid="0" snapToObjects="1">
      <p:cViewPr varScale="1">
        <p:scale>
          <a:sx n="180" d="100"/>
          <a:sy n="180" d="100"/>
        </p:scale>
        <p:origin x="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williamgrindley\Desktop\Graphics%20Based%20on%20Oct.%2019%20Version\%20%20Figures%20In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williamgrindley\Desktop\Graphics%20Based%20on%20Oct.%2021%20Versions\%20%20Figures%20In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6254653590655E-2"/>
          <c:y val="4.3824701195219126E-2"/>
          <c:w val="0.95203745346409341"/>
          <c:h val="0.87665338645418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'Sacramento Routes'!$AR$2</c:f>
              <c:strCache>
                <c:ptCount val="1"/>
                <c:pt idx="0">
                  <c:v>False Phase 1: Cost of Driving Alone Round-Trip @ 23¢/mile, the Authority's metric for fully-loaded auto costs</c:v>
                </c:pt>
              </c:strCache>
            </c:strRef>
          </c:tx>
          <c:spPr>
            <a:pattFill prst="pct5">
              <a:fgClr>
                <a:schemeClr val="accent1">
                  <a:lumMod val="60000"/>
                  <a:lumOff val="40000"/>
                </a:schemeClr>
              </a:fgClr>
              <a:bgClr>
                <a:srgbClr val="002060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3824197683960636E-17"/>
                  <c:y val="1.7912601562254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3F-F041-BC5D-B9E33A5B0A72}"/>
                </c:ext>
              </c:extLst>
            </c:dLbl>
            <c:dLbl>
              <c:idx val="2"/>
              <c:layout>
                <c:manualLayout>
                  <c:x val="0"/>
                  <c:y val="4.8065062584308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3F-F041-BC5D-B9E33A5B0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'Sacramento Routes'!$AP$3:$AQ$7</c:f>
              <c:strCache>
                <c:ptCount val="5"/>
                <c:pt idx="0">
                  <c:v>Sacramento-Bakersfield/                               280miles</c:v>
                </c:pt>
                <c:pt idx="1">
                  <c:v> Sacramento-San Francisco/                                314miles</c:v>
                </c:pt>
                <c:pt idx="2">
                  <c:v>Sacramento-San Jose/                              323miles</c:v>
                </c:pt>
                <c:pt idx="3">
                  <c:v>Sacramento-Los Angeles/                              440miles</c:v>
                </c:pt>
                <c:pt idx="4">
                  <c:v>San Diego-Sacramento/                 560miles</c:v>
                </c:pt>
              </c:strCache>
            </c:strRef>
          </c:cat>
          <c:val>
            <c:numRef>
              <c:f>'Sacramento Routes'!$AR$3:$AR$7</c:f>
              <c:numCache>
                <c:formatCode>"$"#,##0</c:formatCode>
                <c:ptCount val="5"/>
                <c:pt idx="0">
                  <c:v>127.88000000000001</c:v>
                </c:pt>
                <c:pt idx="1">
                  <c:v>39.56</c:v>
                </c:pt>
                <c:pt idx="2">
                  <c:v>55.2</c:v>
                </c:pt>
                <c:pt idx="3">
                  <c:v>177.56</c:v>
                </c:pt>
                <c:pt idx="4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3F-F041-BC5D-B9E33A5B0A72}"/>
            </c:ext>
          </c:extLst>
        </c:ser>
        <c:ser>
          <c:idx val="1"/>
          <c:order val="1"/>
          <c:tx>
            <c:strRef>
              <c:f>'Sacramento Routes'!$AS$2</c:f>
              <c:strCache>
                <c:ptCount val="1"/>
                <c:pt idx="0">
                  <c:v>False Phase 1:  Per person cost of inter-regional round-trip using HSR; based on Table 2.2 fares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'Sacramento Routes'!$AP$3:$AQ$7</c:f>
              <c:strCache>
                <c:ptCount val="5"/>
                <c:pt idx="0">
                  <c:v>Sacramento-Bakersfield/                               280miles</c:v>
                </c:pt>
                <c:pt idx="1">
                  <c:v> Sacramento-San Francisco/                                314miles</c:v>
                </c:pt>
                <c:pt idx="2">
                  <c:v>Sacramento-San Jose/                              323miles</c:v>
                </c:pt>
                <c:pt idx="3">
                  <c:v>Sacramento-Los Angeles/                              440miles</c:v>
                </c:pt>
                <c:pt idx="4">
                  <c:v>San Diego-Sacramento/                 560miles</c:v>
                </c:pt>
              </c:strCache>
            </c:strRef>
          </c:cat>
          <c:val>
            <c:numRef>
              <c:f>'Sacramento Routes'!$AS$3:$AS$7</c:f>
              <c:numCache>
                <c:formatCode>"$"#,##0</c:formatCode>
                <c:ptCount val="5"/>
                <c:pt idx="0">
                  <c:v>183</c:v>
                </c:pt>
                <c:pt idx="1">
                  <c:v>183</c:v>
                </c:pt>
                <c:pt idx="2">
                  <c:v>167</c:v>
                </c:pt>
                <c:pt idx="3">
                  <c:v>229</c:v>
                </c:pt>
                <c:pt idx="4">
                  <c:v>372.3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3F-F041-BC5D-B9E33A5B0A72}"/>
            </c:ext>
          </c:extLst>
        </c:ser>
        <c:ser>
          <c:idx val="2"/>
          <c:order val="2"/>
          <c:tx>
            <c:strRef>
              <c:f>'Sacramento Routes'!$AT$2</c:f>
              <c:strCache>
                <c:ptCount val="1"/>
                <c:pt idx="0">
                  <c:v>False Phase 1: Round trip airfares and $23 of Round Trip access+egress costs</c:v>
                </c:pt>
              </c:strCache>
            </c:strRef>
          </c:tx>
          <c:spPr>
            <a:pattFill prst="pct75">
              <a:fgClr>
                <a:srgbClr val="0432F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'Sacramento Routes'!$AP$3:$AQ$7</c:f>
              <c:strCache>
                <c:ptCount val="5"/>
                <c:pt idx="0">
                  <c:v>Sacramento-Bakersfield/                               280miles</c:v>
                </c:pt>
                <c:pt idx="1">
                  <c:v> Sacramento-San Francisco/                                314miles</c:v>
                </c:pt>
                <c:pt idx="2">
                  <c:v>Sacramento-San Jose/                              323miles</c:v>
                </c:pt>
                <c:pt idx="3">
                  <c:v>Sacramento-Los Angeles/                              440miles</c:v>
                </c:pt>
                <c:pt idx="4">
                  <c:v>San Diego-Sacramento/                 560miles</c:v>
                </c:pt>
              </c:strCache>
            </c:strRef>
          </c:cat>
          <c:val>
            <c:numRef>
              <c:f>'Sacramento Routes'!$AT$3:$AT$7</c:f>
              <c:numCache>
                <c:formatCode>"$"#,##0</c:formatCode>
                <c:ptCount val="5"/>
                <c:pt idx="0">
                  <c:v>569</c:v>
                </c:pt>
                <c:pt idx="1">
                  <c:v>212</c:v>
                </c:pt>
                <c:pt idx="2">
                  <c:v>331</c:v>
                </c:pt>
                <c:pt idx="3">
                  <c:v>177</c:v>
                </c:pt>
                <c:pt idx="4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3F-F041-BC5D-B9E33A5B0A72}"/>
            </c:ext>
          </c:extLst>
        </c:ser>
        <c:ser>
          <c:idx val="3"/>
          <c:order val="3"/>
          <c:tx>
            <c:strRef>
              <c:f>'Sacramento Routes'!$AU$2</c:f>
              <c:strCache>
                <c:ptCount val="1"/>
                <c:pt idx="0">
                  <c:v>False Phase 1: Total Travel Time gained (TTT minutes) round-trip using Auto vs. HSR  (negative # is TTT minutes more of Auto travel than HSR travel)</c:v>
                </c:pt>
              </c:strCache>
            </c:strRef>
          </c:tx>
          <c:spPr>
            <a:pattFill prst="openDmnd">
              <a:fgClr>
                <a:schemeClr val="bg1"/>
              </a:fgClr>
              <a:bgClr>
                <a:srgbClr val="2B974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2B974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'Sacramento Routes'!$AP$3:$AQ$7</c:f>
              <c:strCache>
                <c:ptCount val="5"/>
                <c:pt idx="0">
                  <c:v>Sacramento-Bakersfield/                               280miles</c:v>
                </c:pt>
                <c:pt idx="1">
                  <c:v> Sacramento-San Francisco/                                314miles</c:v>
                </c:pt>
                <c:pt idx="2">
                  <c:v>Sacramento-San Jose/                              323miles</c:v>
                </c:pt>
                <c:pt idx="3">
                  <c:v>Sacramento-Los Angeles/                              440miles</c:v>
                </c:pt>
                <c:pt idx="4">
                  <c:v>San Diego-Sacramento/                 560miles</c:v>
                </c:pt>
              </c:strCache>
            </c:strRef>
          </c:cat>
          <c:val>
            <c:numRef>
              <c:f>'Sacramento Routes'!$AU$3:$AU$7</c:f>
              <c:numCache>
                <c:formatCode>#,##0</c:formatCode>
                <c:ptCount val="5"/>
                <c:pt idx="0">
                  <c:v>125.5</c:v>
                </c:pt>
                <c:pt idx="1">
                  <c:v>597.70000000000005</c:v>
                </c:pt>
                <c:pt idx="2">
                  <c:v>457.9</c:v>
                </c:pt>
                <c:pt idx="3">
                  <c:v>55.600000000000023</c:v>
                </c:pt>
                <c:pt idx="4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3F-F041-BC5D-B9E33A5B0A72}"/>
            </c:ext>
          </c:extLst>
        </c:ser>
        <c:ser>
          <c:idx val="4"/>
          <c:order val="4"/>
          <c:tx>
            <c:strRef>
              <c:f>'Sacramento Routes'!$AV$2</c:f>
              <c:strCache>
                <c:ptCount val="1"/>
                <c:pt idx="0">
                  <c:v>False Phase 1: Total Travel Time gained (TTT minutes) round-trip using Air vs. HSR (negative #s are TTT minutes saved by HSR travelers over Air travelers)</c:v>
                </c:pt>
              </c:strCache>
            </c:strRef>
          </c:tx>
          <c:spPr>
            <a:pattFill prst="lgCheck">
              <a:fgClr>
                <a:srgbClr val="0432FF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'Sacramento Routes'!$AP$3:$AQ$7</c:f>
              <c:strCache>
                <c:ptCount val="5"/>
                <c:pt idx="0">
                  <c:v>Sacramento-Bakersfield/                               280miles</c:v>
                </c:pt>
                <c:pt idx="1">
                  <c:v> Sacramento-San Francisco/                                314miles</c:v>
                </c:pt>
                <c:pt idx="2">
                  <c:v>Sacramento-San Jose/                              323miles</c:v>
                </c:pt>
                <c:pt idx="3">
                  <c:v>Sacramento-Los Angeles/                              440miles</c:v>
                </c:pt>
                <c:pt idx="4">
                  <c:v>San Diego-Sacramento/                 560miles</c:v>
                </c:pt>
              </c:strCache>
            </c:strRef>
          </c:cat>
          <c:val>
            <c:numRef>
              <c:f>'Sacramento Routes'!$AV$3:$AV$7</c:f>
              <c:numCache>
                <c:formatCode>#,##0</c:formatCode>
                <c:ptCount val="5"/>
                <c:pt idx="0">
                  <c:v>40</c:v>
                </c:pt>
                <c:pt idx="1">
                  <c:v>492</c:v>
                </c:pt>
                <c:pt idx="2">
                  <c:v>-128</c:v>
                </c:pt>
                <c:pt idx="3">
                  <c:v>432</c:v>
                </c:pt>
                <c:pt idx="4">
                  <c:v>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3F-F041-BC5D-B9E33A5B0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9291263"/>
        <c:axId val="709942287"/>
      </c:barChart>
      <c:catAx>
        <c:axId val="69929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942287"/>
        <c:crosses val="autoZero"/>
        <c:auto val="1"/>
        <c:lblAlgn val="ctr"/>
        <c:lblOffset val="100"/>
        <c:noMultiLvlLbl val="0"/>
      </c:catAx>
      <c:valAx>
        <c:axId val="709942287"/>
        <c:scaling>
          <c:orientation val="minMax"/>
          <c:max val="1400"/>
          <c:min val="-17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69929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92332393635980692"/>
          <c:h val="0.42126668519626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1" dirty="0">
                <a:solidFill>
                  <a:schemeClr val="tx1"/>
                </a:solidFill>
              </a:rPr>
              <a:t>Annual Costs </a:t>
            </a:r>
            <a:r>
              <a:rPr lang="en-US" sz="700" b="1" baseline="0" dirty="0">
                <a:solidFill>
                  <a:schemeClr val="tx1"/>
                </a:solidFill>
              </a:rPr>
              <a:t>For A Commuter's </a:t>
            </a:r>
            <a:r>
              <a:rPr lang="en-US" sz="700" b="1" i="0" u="none" strike="noStrike" baseline="0" dirty="0">
                <a:solidFill>
                  <a:schemeClr val="tx1"/>
                </a:solidFill>
                <a:effectLst/>
              </a:rPr>
              <a:t>Round-Trips San Jose to Three San Joaquin Valley Cities </a:t>
            </a:r>
            <a:r>
              <a:rPr lang="en-US" sz="700" b="0" i="0" u="none" strike="noStrike" baseline="0" dirty="0">
                <a:solidFill>
                  <a:schemeClr val="tx1"/>
                </a:solidFill>
                <a:effectLst/>
              </a:rPr>
              <a:t>($s x 1,000</a:t>
            </a:r>
            <a:r>
              <a:rPr lang="en-US" sz="900" b="0" i="0" u="none" strike="noStrike" baseline="0" dirty="0">
                <a:solidFill>
                  <a:schemeClr val="tx1"/>
                </a:solidFill>
                <a:effectLst/>
              </a:rPr>
              <a:t>)</a:t>
            </a:r>
            <a:r>
              <a:rPr lang="en-US" sz="900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US" sz="900" b="1" i="0" u="none" strike="noStrike" baseline="0" dirty="0">
                <a:solidFill>
                  <a:schemeClr val="tx1"/>
                </a:solidFill>
              </a:rPr>
              <a:t> </a:t>
            </a:r>
            <a:endParaRPr lang="en-US" sz="9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800" i="1" dirty="0">
                <a:solidFill>
                  <a:schemeClr val="tx1"/>
                </a:solidFill>
              </a:rPr>
              <a:t> (</a:t>
            </a:r>
            <a:r>
              <a:rPr lang="en-US" sz="800" i="1" baseline="0" dirty="0">
                <a:solidFill>
                  <a:schemeClr val="tx1"/>
                </a:solidFill>
              </a:rPr>
              <a:t>Uses CHSRA and Acela Per Passenger Mile Numbers) </a:t>
            </a:r>
            <a:endParaRPr lang="en-US" sz="800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463331568532475"/>
          <c:y val="9.06618313689936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084915856106221E-2"/>
          <c:y val="0.11794285714285714"/>
          <c:w val="0.94991508414389381"/>
          <c:h val="0.750562394566388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'SJ-SJV Annual Commute'!$E$5</c:f>
              <c:strCache>
                <c:ptCount val="1"/>
                <c:pt idx="0">
                  <c:v>PPM-Based Fare</c:v>
                </c:pt>
              </c:strCache>
            </c:strRef>
          </c:tx>
          <c:spPr>
            <a:pattFill prst="pct2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25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25-3D47-90ED-A0B874160A39}"/>
              </c:ext>
            </c:extLst>
          </c:dPt>
          <c:dPt>
            <c:idx val="1"/>
            <c:invertIfNegative val="0"/>
            <c:bubble3D val="0"/>
            <c:spPr>
              <a:pattFill prst="pct75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25-3D47-90ED-A0B874160A39}"/>
              </c:ext>
            </c:extLst>
          </c:dPt>
          <c:dPt>
            <c:idx val="3"/>
            <c:invertIfNegative val="0"/>
            <c:bubble3D val="0"/>
            <c:spPr>
              <a:pattFill prst="pct25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25-3D47-90ED-A0B874160A39}"/>
              </c:ext>
            </c:extLst>
          </c:dPt>
          <c:dPt>
            <c:idx val="4"/>
            <c:invertIfNegative val="0"/>
            <c:bubble3D val="0"/>
            <c:spPr>
              <a:pattFill prst="pct75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25-3D47-90ED-A0B874160A39}"/>
              </c:ext>
            </c:extLst>
          </c:dPt>
          <c:dPt>
            <c:idx val="6"/>
            <c:invertIfNegative val="0"/>
            <c:bubble3D val="0"/>
            <c:spPr>
              <a:pattFill prst="pct25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25-3D47-90ED-A0B874160A39}"/>
              </c:ext>
            </c:extLst>
          </c:dPt>
          <c:dPt>
            <c:idx val="7"/>
            <c:invertIfNegative val="0"/>
            <c:bubble3D val="0"/>
            <c:spPr>
              <a:pattFill prst="pct75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25-3D47-90ED-A0B874160A3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25-3D47-90ED-A0B874160A39}"/>
                </c:ext>
              </c:extLst>
            </c:dLbl>
            <c:dLbl>
              <c:idx val="1"/>
              <c:spPr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325-3D47-90ED-A0B874160A3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325-3D47-90ED-A0B874160A39}"/>
                </c:ext>
              </c:extLst>
            </c:dLbl>
            <c:dLbl>
              <c:idx val="4"/>
              <c:spPr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325-3D47-90ED-A0B874160A3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325-3D47-90ED-A0B874160A39}"/>
                </c:ext>
              </c:extLst>
            </c:dLbl>
            <c:dLbl>
              <c:idx val="7"/>
              <c:spPr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325-3D47-90ED-A0B874160A39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'SJ-SJV Annual Commute'!$C$6:$D$13</c:f>
              <c:strCache>
                <c:ptCount val="8"/>
                <c:pt idx="0">
                  <c:v>CHSRA                                San Jose-Madera</c:v>
                </c:pt>
                <c:pt idx="1">
                  <c:v>Acela                               San Jose-Madera</c:v>
                </c:pt>
                <c:pt idx="3">
                  <c:v>CHSRA                        San Jose-Merced</c:v>
                </c:pt>
                <c:pt idx="4">
                  <c:v>Acela                            San Jose-Merced</c:v>
                </c:pt>
                <c:pt idx="6">
                  <c:v>CHSRA                                San Jose-Fresno</c:v>
                </c:pt>
                <c:pt idx="7">
                  <c:v>Acela                                San Jose-Fresno</c:v>
                </c:pt>
              </c:strCache>
            </c:strRef>
          </c:cat>
          <c:val>
            <c:numRef>
              <c:f>'SJ-SJV Annual Commute'!$E$6:$E$13</c:f>
              <c:numCache>
                <c:formatCode>"$"#,##0.0</c:formatCode>
                <c:ptCount val="8"/>
                <c:pt idx="0">
                  <c:v>24.8</c:v>
                </c:pt>
                <c:pt idx="1">
                  <c:v>46.24799999999999</c:v>
                </c:pt>
                <c:pt idx="3">
                  <c:v>23.6</c:v>
                </c:pt>
                <c:pt idx="4">
                  <c:v>58.655999999999992</c:v>
                </c:pt>
                <c:pt idx="6">
                  <c:v>26.4</c:v>
                </c:pt>
                <c:pt idx="7">
                  <c:v>56.776000000000003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25-3D47-90ED-A0B874160A39}"/>
            </c:ext>
          </c:extLst>
        </c:ser>
        <c:ser>
          <c:idx val="1"/>
          <c:order val="1"/>
          <c:tx>
            <c:strRef>
              <c:f>'SJ-SJV Annual Commute'!$F$5</c:f>
              <c:strCache>
                <c:ptCount val="1"/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'SJ-SJV Annual Commute'!$C$6:$D$13</c:f>
              <c:strCache>
                <c:ptCount val="8"/>
                <c:pt idx="0">
                  <c:v>CHSRA                                San Jose-Madera</c:v>
                </c:pt>
                <c:pt idx="1">
                  <c:v>Acela                               San Jose-Madera</c:v>
                </c:pt>
                <c:pt idx="3">
                  <c:v>CHSRA                        San Jose-Merced</c:v>
                </c:pt>
                <c:pt idx="4">
                  <c:v>Acela                            San Jose-Merced</c:v>
                </c:pt>
                <c:pt idx="6">
                  <c:v>CHSRA                                San Jose-Fresno</c:v>
                </c:pt>
                <c:pt idx="7">
                  <c:v>Acela                                San Jose-Fresno</c:v>
                </c:pt>
              </c:strCache>
            </c:strRef>
          </c:cat>
          <c:val>
            <c:numRef>
              <c:f>'SJ-SJV Annual Commute'!$F$6:$F$13</c:f>
              <c:numCache>
                <c:formatCode>"$"#,##0.0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325-3D47-90ED-A0B874160A39}"/>
            </c:ext>
          </c:extLst>
        </c:ser>
        <c:ser>
          <c:idx val="2"/>
          <c:order val="2"/>
          <c:tx>
            <c:strRef>
              <c:f>'SJ-SJV Annual Commute'!$G$5</c:f>
              <c:strCache>
                <c:ptCount val="1"/>
                <c:pt idx="0">
                  <c:v>Shuttle</c:v>
                </c:pt>
              </c:strCache>
            </c:strRef>
          </c:tx>
          <c:spPr>
            <a:pattFill prst="pct80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25-3D47-90ED-A0B874160A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25-3D47-90ED-A0B874160A39}"/>
                </c:ext>
              </c:extLst>
            </c:dLbl>
            <c:spPr>
              <a:pattFill prst="pct75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'SJ-SJV Annual Commute'!$C$6:$D$13</c:f>
              <c:strCache>
                <c:ptCount val="8"/>
                <c:pt idx="0">
                  <c:v>CHSRA                                San Jose-Madera</c:v>
                </c:pt>
                <c:pt idx="1">
                  <c:v>Acela                               San Jose-Madera</c:v>
                </c:pt>
                <c:pt idx="3">
                  <c:v>CHSRA                        San Jose-Merced</c:v>
                </c:pt>
                <c:pt idx="4">
                  <c:v>Acela                            San Jose-Merced</c:v>
                </c:pt>
                <c:pt idx="6">
                  <c:v>CHSRA                                San Jose-Fresno</c:v>
                </c:pt>
                <c:pt idx="7">
                  <c:v>Acela                                San Jose-Fresno</c:v>
                </c:pt>
              </c:strCache>
            </c:strRef>
          </c:cat>
          <c:val>
            <c:numRef>
              <c:f>'SJ-SJV Annual Commute'!$G$6:$G$13</c:f>
              <c:numCache>
                <c:formatCode>"$"#,##0</c:formatCode>
                <c:ptCount val="8"/>
                <c:pt idx="0">
                  <c:v>12</c:v>
                </c:pt>
                <c:pt idx="1">
                  <c:v>12</c:v>
                </c:pt>
                <c:pt idx="2" formatCode="General">
                  <c:v>0</c:v>
                </c:pt>
                <c:pt idx="3">
                  <c:v>12</c:v>
                </c:pt>
                <c:pt idx="4">
                  <c:v>12</c:v>
                </c:pt>
                <c:pt idx="5" formatCode="General">
                  <c:v>0</c:v>
                </c:pt>
                <c:pt idx="6">
                  <c:v>12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325-3D47-90ED-A0B874160A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849371584"/>
        <c:axId val="1798062576"/>
      </c:barChart>
      <c:catAx>
        <c:axId val="18493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062576"/>
        <c:crosses val="autoZero"/>
        <c:auto val="1"/>
        <c:lblAlgn val="ctr"/>
        <c:lblOffset val="100"/>
        <c:noMultiLvlLbl val="0"/>
      </c:catAx>
      <c:valAx>
        <c:axId val="1798062576"/>
        <c:scaling>
          <c:orientation val="minMax"/>
          <c:max val="100"/>
        </c:scaling>
        <c:delete val="1"/>
        <c:axPos val="l"/>
        <c:majorGridlines>
          <c:spPr>
            <a:ln w="12700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&quot;$&quot;#,##0.0" sourceLinked="1"/>
        <c:majorTickMark val="none"/>
        <c:minorTickMark val="none"/>
        <c:tickLblPos val="nextTo"/>
        <c:crossAx val="184937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14850986974276"/>
          <c:y val="0.18105810209807185"/>
          <c:w val="0.40889844769403827"/>
          <c:h val="5.9666141732283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0.12868</cdr:x>
      <cdr:y>0.32737</cdr:y>
    </cdr:from>
    <cdr:to>
      <cdr:x>0.23383</cdr:x>
      <cdr:y>0.40356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E0B46E-2A85-534A-BC80-2EAA686BFBF4}"/>
            </a:ext>
          </a:extLst>
        </cdr:cNvPr>
        <cdr:cNvSpPr txBox="1"/>
      </cdr:nvSpPr>
      <cdr:spPr>
        <a:xfrm xmlns:a="http://schemas.openxmlformats.org/drawingml/2006/main">
          <a:off x="514059" y="917158"/>
          <a:ext cx="420052" cy="213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1">
              <a:solidFill>
                <a:srgbClr val="FF0000"/>
              </a:solidFill>
            </a:rPr>
            <a:t>$58.2K</a:t>
          </a:r>
        </a:p>
      </cdr:txBody>
    </cdr:sp>
  </cdr:relSizeAnchor>
  <cdr:relSizeAnchor xmlns:cdr="http://schemas.openxmlformats.org/drawingml/2006/chartDrawing">
    <cdr:from>
      <cdr:x>0.37644</cdr:x>
      <cdr:y>0.48424</cdr:y>
    </cdr:from>
    <cdr:to>
      <cdr:x>0.47015</cdr:x>
      <cdr:y>0.56805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75F3B5A-49F9-4247-8DCB-0B4EB20E7357}"/>
            </a:ext>
          </a:extLst>
        </cdr:cNvPr>
        <cdr:cNvSpPr txBox="1"/>
      </cdr:nvSpPr>
      <cdr:spPr>
        <a:xfrm xmlns:a="http://schemas.openxmlformats.org/drawingml/2006/main">
          <a:off x="1503788" y="1356656"/>
          <a:ext cx="374352" cy="23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1">
              <a:solidFill>
                <a:srgbClr val="FF0000"/>
              </a:solidFill>
            </a:rPr>
            <a:t>$35.6K</a:t>
          </a:r>
        </a:p>
      </cdr:txBody>
    </cdr:sp>
  </cdr:relSizeAnchor>
  <cdr:relSizeAnchor xmlns:cdr="http://schemas.openxmlformats.org/drawingml/2006/chartDrawing">
    <cdr:from>
      <cdr:x>0.49823</cdr:x>
      <cdr:y>0.24996</cdr:y>
    </cdr:from>
    <cdr:to>
      <cdr:x>0.60566</cdr:x>
      <cdr:y>0.32615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6659444-FA48-CD4E-A95A-9489471E03A4}"/>
            </a:ext>
          </a:extLst>
        </cdr:cNvPr>
        <cdr:cNvSpPr txBox="1"/>
      </cdr:nvSpPr>
      <cdr:spPr>
        <a:xfrm xmlns:a="http://schemas.openxmlformats.org/drawingml/2006/main">
          <a:off x="1990324" y="700293"/>
          <a:ext cx="429159" cy="213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1">
              <a:solidFill>
                <a:srgbClr val="FF0000"/>
              </a:solidFill>
            </a:rPr>
            <a:t>$70.7K</a:t>
          </a:r>
        </a:p>
      </cdr:txBody>
    </cdr:sp>
  </cdr:relSizeAnchor>
  <cdr:relSizeAnchor xmlns:cdr="http://schemas.openxmlformats.org/drawingml/2006/chartDrawing">
    <cdr:from>
      <cdr:x>0.7552</cdr:x>
      <cdr:y>0.45728</cdr:y>
    </cdr:from>
    <cdr:to>
      <cdr:x>0.85577</cdr:x>
      <cdr:y>0.53728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3A9683D-0729-A54D-8E02-1C46FB10680C}"/>
            </a:ext>
          </a:extLst>
        </cdr:cNvPr>
        <cdr:cNvSpPr txBox="1"/>
      </cdr:nvSpPr>
      <cdr:spPr>
        <a:xfrm xmlns:a="http://schemas.openxmlformats.org/drawingml/2006/main">
          <a:off x="3016865" y="1281124"/>
          <a:ext cx="401755" cy="22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1">
              <a:solidFill>
                <a:srgbClr val="FF0000"/>
              </a:solidFill>
            </a:rPr>
            <a:t>$38.4K</a:t>
          </a:r>
        </a:p>
      </cdr:txBody>
    </cdr:sp>
  </cdr:relSizeAnchor>
  <cdr:relSizeAnchor xmlns:cdr="http://schemas.openxmlformats.org/drawingml/2006/chartDrawing">
    <cdr:from>
      <cdr:x>0.87947</cdr:x>
      <cdr:y>0.26523</cdr:y>
    </cdr:from>
    <cdr:to>
      <cdr:x>0.98233</cdr:x>
      <cdr:y>0.32238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036939AD-DD68-104F-830E-EE00A693961F}"/>
            </a:ext>
          </a:extLst>
        </cdr:cNvPr>
        <cdr:cNvSpPr txBox="1"/>
      </cdr:nvSpPr>
      <cdr:spPr>
        <a:xfrm xmlns:a="http://schemas.openxmlformats.org/drawingml/2006/main">
          <a:off x="3645642" y="771193"/>
          <a:ext cx="426384" cy="166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1">
              <a:solidFill>
                <a:srgbClr val="FF0000"/>
              </a:solidFill>
            </a:rPr>
            <a:t>$68.8K</a:t>
          </a:r>
        </a:p>
      </cdr:txBody>
    </cdr:sp>
  </cdr:relSizeAnchor>
  <cdr:relSizeAnchor xmlns:cdr="http://schemas.openxmlformats.org/drawingml/2006/chartDrawing">
    <cdr:from>
      <cdr:x>0</cdr:x>
      <cdr:y>0.46297</cdr:y>
    </cdr:from>
    <cdr:to>
      <cdr:x>0.09864</cdr:x>
      <cdr:y>0.53408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1677AAEE-46FD-2245-961C-1D8E6B0F603D}"/>
            </a:ext>
          </a:extLst>
        </cdr:cNvPr>
        <cdr:cNvSpPr txBox="1"/>
      </cdr:nvSpPr>
      <cdr:spPr>
        <a:xfrm xmlns:a="http://schemas.openxmlformats.org/drawingml/2006/main">
          <a:off x="0" y="1297054"/>
          <a:ext cx="394046" cy="199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1">
              <a:solidFill>
                <a:srgbClr val="FF0000"/>
              </a:solidFill>
            </a:rPr>
            <a:t>$36.8K</a:t>
          </a:r>
        </a:p>
      </cdr:txBody>
    </cdr:sp>
  </cdr:relSizeAnchor>
  <cdr:relSizeAnchor xmlns:cdr="http://schemas.openxmlformats.org/drawingml/2006/chartDrawing">
    <cdr:from>
      <cdr:x>0</cdr:x>
      <cdr:y>0.18909</cdr:y>
    </cdr:from>
    <cdr:to>
      <cdr:x>0.14267</cdr:x>
      <cdr:y>0.38284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EAA86C3-3780-404F-AB62-2CBCC6698B4E}"/>
            </a:ext>
          </a:extLst>
        </cdr:cNvPr>
        <cdr:cNvSpPr txBox="1"/>
      </cdr:nvSpPr>
      <cdr:spPr>
        <a:xfrm xmlns:a="http://schemas.openxmlformats.org/drawingml/2006/main">
          <a:off x="0" y="529755"/>
          <a:ext cx="569936" cy="542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650" b="1">
              <a:solidFill>
                <a:srgbClr val="FF0000"/>
              </a:solidFill>
            </a:rPr>
            <a:t>Annual cost</a:t>
          </a:r>
          <a:r>
            <a:rPr lang="en-US" sz="650" b="1" baseline="0">
              <a:solidFill>
                <a:srgbClr val="FF0000"/>
              </a:solidFill>
            </a:rPr>
            <a:t> </a:t>
          </a:r>
        </a:p>
        <a:p xmlns:a="http://schemas.openxmlformats.org/drawingml/2006/main">
          <a:pPr algn="ctr"/>
          <a:r>
            <a:rPr lang="en-US" sz="650" b="1" baseline="0">
              <a:solidFill>
                <a:srgbClr val="FF0000"/>
              </a:solidFill>
            </a:rPr>
            <a:t>difference</a:t>
          </a:r>
          <a:endParaRPr lang="en-US" sz="650" b="1">
            <a:solidFill>
              <a:srgbClr val="FF0000"/>
            </a:solidFill>
          </a:endParaRPr>
        </a:p>
        <a:p xmlns:a="http://schemas.openxmlformats.org/drawingml/2006/main">
          <a:pPr algn="ctr"/>
          <a:r>
            <a:rPr lang="en-US" sz="650" b="1">
              <a:solidFill>
                <a:srgbClr val="FF0000"/>
              </a:solidFill>
            </a:rPr>
            <a:t>per commuter </a:t>
          </a:r>
        </a:p>
        <a:p xmlns:a="http://schemas.openxmlformats.org/drawingml/2006/main">
          <a:pPr algn="ctr"/>
          <a:r>
            <a:rPr lang="en-US" sz="650" b="1">
              <a:solidFill>
                <a:srgbClr val="FF0000"/>
              </a:solidFill>
            </a:rPr>
            <a:t>is $21.4K</a:t>
          </a:r>
        </a:p>
      </cdr:txBody>
    </cdr:sp>
  </cdr:relSizeAnchor>
  <cdr:relSizeAnchor xmlns:cdr="http://schemas.openxmlformats.org/drawingml/2006/chartDrawing">
    <cdr:from>
      <cdr:x>0.35503</cdr:x>
      <cdr:y>0.30812</cdr:y>
    </cdr:from>
    <cdr:to>
      <cdr:x>0.54526</cdr:x>
      <cdr:y>0.48644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68198FED-3441-E844-8FE2-07A06F042624}"/>
            </a:ext>
          </a:extLst>
        </cdr:cNvPr>
        <cdr:cNvSpPr txBox="1"/>
      </cdr:nvSpPr>
      <cdr:spPr>
        <a:xfrm xmlns:a="http://schemas.openxmlformats.org/drawingml/2006/main">
          <a:off x="1418269" y="863234"/>
          <a:ext cx="759927" cy="499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650" b="1">
              <a:solidFill>
                <a:srgbClr val="FF0000"/>
              </a:solidFill>
            </a:rPr>
            <a:t>Annual</a:t>
          </a:r>
          <a:r>
            <a:rPr lang="en-US" sz="650" b="1" baseline="0">
              <a:solidFill>
                <a:srgbClr val="FF0000"/>
              </a:solidFill>
            </a:rPr>
            <a:t> cost</a:t>
          </a:r>
        </a:p>
        <a:p xmlns:a="http://schemas.openxmlformats.org/drawingml/2006/main">
          <a:pPr algn="ctr"/>
          <a:r>
            <a:rPr lang="en-US" sz="650" b="1" baseline="0">
              <a:solidFill>
                <a:srgbClr val="FF0000"/>
              </a:solidFill>
            </a:rPr>
            <a:t>difference</a:t>
          </a:r>
        </a:p>
        <a:p xmlns:a="http://schemas.openxmlformats.org/drawingml/2006/main">
          <a:pPr algn="ctr"/>
          <a:r>
            <a:rPr lang="en-US" sz="650" b="1" baseline="0">
              <a:solidFill>
                <a:srgbClr val="FF0000"/>
              </a:solidFill>
            </a:rPr>
            <a:t>per commuter </a:t>
          </a:r>
        </a:p>
        <a:p xmlns:a="http://schemas.openxmlformats.org/drawingml/2006/main">
          <a:pPr algn="ctr"/>
          <a:r>
            <a:rPr lang="en-US" sz="650" b="1" baseline="0">
              <a:solidFill>
                <a:srgbClr val="FF0000"/>
              </a:solidFill>
            </a:rPr>
            <a:t>is $35.1K</a:t>
          </a:r>
          <a:endParaRPr lang="en-US" sz="65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0.71353</cdr:x>
      <cdr:y>0.27643</cdr:y>
    </cdr:from>
    <cdr:to>
      <cdr:x>0.88086</cdr:x>
      <cdr:y>0.46133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9C8C65F1-B800-2940-BD46-C6A6E864A82F}"/>
            </a:ext>
          </a:extLst>
        </cdr:cNvPr>
        <cdr:cNvSpPr txBox="1"/>
      </cdr:nvSpPr>
      <cdr:spPr>
        <a:xfrm xmlns:a="http://schemas.openxmlformats.org/drawingml/2006/main">
          <a:off x="2850394" y="774452"/>
          <a:ext cx="668448" cy="518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650" b="1">
              <a:solidFill>
                <a:srgbClr val="FF0000"/>
              </a:solidFill>
            </a:rPr>
            <a:t>Annual cost</a:t>
          </a:r>
        </a:p>
        <a:p xmlns:a="http://schemas.openxmlformats.org/drawingml/2006/main">
          <a:pPr algn="ctr"/>
          <a:r>
            <a:rPr lang="en-US" sz="650" b="1">
              <a:solidFill>
                <a:srgbClr val="FF0000"/>
              </a:solidFill>
            </a:rPr>
            <a:t>difference</a:t>
          </a:r>
        </a:p>
        <a:p xmlns:a="http://schemas.openxmlformats.org/drawingml/2006/main">
          <a:pPr algn="ctr"/>
          <a:r>
            <a:rPr lang="en-US" sz="650" b="1">
              <a:solidFill>
                <a:srgbClr val="FF0000"/>
              </a:solidFill>
            </a:rPr>
            <a:t>per commuter is</a:t>
          </a:r>
        </a:p>
        <a:p xmlns:a="http://schemas.openxmlformats.org/drawingml/2006/main">
          <a:pPr algn="ctr"/>
          <a:r>
            <a:rPr lang="en-US" sz="650" b="1">
              <a:solidFill>
                <a:srgbClr val="FF0000"/>
              </a:solidFill>
            </a:rPr>
            <a:t>$30.4K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EF06F-4481-784F-892C-244ED491441F}" type="datetimeFigureOut">
              <a:rPr lang="en-US" smtClean="0"/>
              <a:t>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AC3AA-9F7F-774E-83D1-1E1F1C0C5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8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8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8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2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4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ACBD-43AC-D944-A63F-9D12C5A97314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BEC1A-0C11-3744-9DC3-1E1DD384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DBCC9B-B95E-8D42-BBE7-36ED950BF27D}"/>
              </a:ext>
            </a:extLst>
          </p:cNvPr>
          <p:cNvSpPr txBox="1"/>
          <p:nvPr/>
        </p:nvSpPr>
        <p:spPr>
          <a:xfrm>
            <a:off x="2004981" y="421481"/>
            <a:ext cx="473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Build It, They Will Not Come</a:t>
            </a:r>
          </a:p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The Sequel 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CE855-8B61-384B-8DF5-6B62828F606B}"/>
              </a:ext>
            </a:extLst>
          </p:cNvPr>
          <p:cNvSpPr txBox="1"/>
          <p:nvPr/>
        </p:nvSpPr>
        <p:spPr>
          <a:xfrm>
            <a:off x="482204" y="5174635"/>
            <a:ext cx="777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 We call the truncated San Jose-Los Angeles route ‘False’ because while Section 2704 (b) (2) requires high-speed rail  to connect the downtowns of  SF and LA, the San Jose-Los Angeles route does not conform to AB3034. In 2012 the Authority said </a:t>
            </a:r>
            <a:r>
              <a:rPr lang="en-US" sz="10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“If required, a Full Build option for Phase 1 could be completed by 2033 … </a:t>
            </a:r>
            <a:r>
              <a:rPr lang="en-US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[See p. ES-14 [PDF 22] of the California High-Speed Rail Authority Revised 2012 Business Plan.] The Authority has no legal right to determine whether AB3034 requires it to conform.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B3CCB-711D-0D41-9976-75FFD9C74717}"/>
              </a:ext>
            </a:extLst>
          </p:cNvPr>
          <p:cNvSpPr txBox="1"/>
          <p:nvPr/>
        </p:nvSpPr>
        <p:spPr>
          <a:xfrm>
            <a:off x="1819115" y="2704845"/>
            <a:ext cx="594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TTT and TTC were the metrics of a May 2008 joint US DOT-CHSRA EIR/EIS to determine HSR, Auto and Air’s competitiveness and TTT is CHSRA’s key competitive metric. 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8689F-9FE3-284F-9576-F266A32AA1F5}"/>
              </a:ext>
            </a:extLst>
          </p:cNvPr>
          <p:cNvSpPr txBox="1"/>
          <p:nvPr/>
        </p:nvSpPr>
        <p:spPr>
          <a:xfrm>
            <a:off x="607219" y="2043126"/>
            <a:ext cx="76831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did we do to understand HSR’s competitiveness on 320 routes –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measured the Total Travel Time (TTT) and Total Travel Cost (TTC) of every step of a trip by HSR, Auto and Air on 140 routes during the SV-CV Period and 180 routes during False Phase 1.*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8AA55-BC8D-9E42-9B46-D2E0D89E6930}"/>
              </a:ext>
            </a:extLst>
          </p:cNvPr>
          <p:cNvSpPr txBox="1"/>
          <p:nvPr/>
        </p:nvSpPr>
        <p:spPr>
          <a:xfrm>
            <a:off x="571776" y="1163911"/>
            <a:ext cx="74430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not require an illegal operating subsidy, the Authority’s (CHSRA) high-speed trains (HSR) must compete against Auto and Air for passengers – 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[AB3034 Section 2704.08 (J) </a:t>
            </a:r>
            <a:r>
              <a:rPr lang="en-US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planned passenger service by the authority in the corridor or usable segment thereof will not require a local, state, or federal operating subsidy.”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ACF2D-82A0-6A45-8166-8D19097AFF7A}"/>
              </a:ext>
            </a:extLst>
          </p:cNvPr>
          <p:cNvSpPr txBox="1"/>
          <p:nvPr/>
        </p:nvSpPr>
        <p:spPr>
          <a:xfrm>
            <a:off x="392906" y="5882521"/>
            <a:ext cx="8358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** “ . . </a:t>
            </a:r>
            <a:r>
              <a:rPr lang="en-US" sz="1000" b="1" i="1" dirty="0"/>
              <a:t>the more competitive HSR travel times are, the higher share HSR attracts . .” </a:t>
            </a:r>
            <a:r>
              <a:rPr lang="en-US" sz="1000" dirty="0"/>
              <a:t>See p. 2-40 [PDF 72] of Final Report, California High-Speed Rail Ridership and Revenue Model, Business Plan Model-Version 3 Model Documentation, prepared for California High-Speed Rail Authority, prepared by Cambridge Systematics, Inc.; February 17, 2016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52C5B-E743-5845-AE40-5E7397AF8C1D}"/>
              </a:ext>
            </a:extLst>
          </p:cNvPr>
          <p:cNvSpPr txBox="1"/>
          <p:nvPr/>
        </p:nvSpPr>
        <p:spPr>
          <a:xfrm>
            <a:off x="607219" y="3354964"/>
            <a:ext cx="81451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did we find? –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CHSRA’s entire forecasted history (2029-2040) </a:t>
            </a: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than one-in-five (&gt;20%) of CHSRA’s 2018 forecasted riders will take HSR 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 its Total Travel Time is competitive with Auto or Air travel.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2C550-BBA6-8E47-8161-E8A41F1DA367}"/>
              </a:ext>
            </a:extLst>
          </p:cNvPr>
          <p:cNvSpPr txBox="1"/>
          <p:nvPr/>
        </p:nvSpPr>
        <p:spPr>
          <a:xfrm>
            <a:off x="1478674" y="4047462"/>
            <a:ext cx="6536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The implications of this are devastating to CHSRA’s claims:</a:t>
            </a:r>
          </a:p>
          <a:p>
            <a:r>
              <a:rPr lang="en-US" sz="1200" dirty="0"/>
              <a:t>	– even if we erred on 50% of the routes, one-in-three (34%) of 2018’s forecasted 			riders ‘showing up’ is unlikely to produce enough revenue to not need an operating subsidy</a:t>
            </a:r>
          </a:p>
          <a:p>
            <a:r>
              <a:rPr lang="en-US" sz="1200" dirty="0"/>
              <a:t>	– a nearly-empty train is unlikely to be a ‘Green’ energy train</a:t>
            </a:r>
          </a:p>
        </p:txBody>
      </p:sp>
    </p:spTree>
    <p:extLst>
      <p:ext uri="{BB962C8B-B14F-4D97-AF65-F5344CB8AC3E}">
        <p14:creationId xmlns:p14="http://schemas.microsoft.com/office/powerpoint/2010/main" val="420065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81FBD4-A5BF-4D4B-926F-42846861E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578448"/>
              </p:ext>
            </p:extLst>
          </p:nvPr>
        </p:nvGraphicFramePr>
        <p:xfrm>
          <a:off x="457200" y="819150"/>
          <a:ext cx="82296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3" imgW="8229600" imgH="4381500" progId="Word.Document.12">
                  <p:embed/>
                </p:oleObj>
              </mc:Choice>
              <mc:Fallback>
                <p:oleObj name="Document" r:id="rId3" imgW="8229600" imgH="438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19150"/>
                        <a:ext cx="8229600" cy="489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60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41D36-8E13-4F4B-B8E7-4CFDC4E6A028}"/>
              </a:ext>
            </a:extLst>
          </p:cNvPr>
          <p:cNvSpPr txBox="1"/>
          <p:nvPr/>
        </p:nvSpPr>
        <p:spPr>
          <a:xfrm>
            <a:off x="2153710" y="364331"/>
            <a:ext cx="483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Were Our Strategic Findings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9FCA5-3EE7-774F-9C3C-081DA44C2B5E}"/>
              </a:ext>
            </a:extLst>
          </p:cNvPr>
          <p:cNvSpPr txBox="1"/>
          <p:nvPr/>
        </p:nvSpPr>
        <p:spPr>
          <a:xfrm>
            <a:off x="914400" y="733663"/>
            <a:ext cx="7158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Nearly three-fourths of ALL Californians live in its three largest markets – Los Angeles Metro (±18M) the SF Bay Area (±8M) and San Diego County (+3M) – ±29M/39M = 74%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66997-4F60-594A-96D2-998609215BA8}"/>
              </a:ext>
            </a:extLst>
          </p:cNvPr>
          <p:cNvSpPr txBox="1"/>
          <p:nvPr/>
        </p:nvSpPr>
        <p:spPr>
          <a:xfrm>
            <a:off x="1404777" y="1472327"/>
            <a:ext cx="646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The routes between those markets are crucial to HSR’s un-subsidized survival is crucial to CHSRA – so we did competitive analyses on EVERY possible route between those major markets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277F7-F1EE-D144-8CEE-8746976BB4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58" y="1931194"/>
            <a:ext cx="4278478" cy="436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8F705D-A979-124E-A18C-978867E79276}"/>
              </a:ext>
            </a:extLst>
          </p:cNvPr>
          <p:cNvSpPr txBox="1"/>
          <p:nvPr/>
        </p:nvSpPr>
        <p:spPr>
          <a:xfrm>
            <a:off x="4847667" y="2020922"/>
            <a:ext cx="38004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Experienced travelers know how quickly (and cheaply) they can fly LA Metro Area-SF Bay Area and SF Bay Area-San Diego County.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98D8A-690C-9746-A6B0-AAC7892D754B}"/>
              </a:ext>
            </a:extLst>
          </p:cNvPr>
          <p:cNvSpPr txBox="1"/>
          <p:nvPr/>
        </p:nvSpPr>
        <p:spPr>
          <a:xfrm>
            <a:off x="4916793" y="2790363"/>
            <a:ext cx="380047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On the LA Metro Area-SF Bay Area route, HSR ‘won’ only one Origin-Destination (Gilroy-Palmdale)</a:t>
            </a:r>
          </a:p>
          <a:p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– HSR ‘won’ NO SF Bay Area-San Diego Origin-Destination</a:t>
            </a:r>
          </a:p>
          <a:p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principal reason for route ‘losses’ between the largest two markets is their Origin-Destination distances are to long for HSR to be competitive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DE3F2-49D3-174C-B44D-656A2DE4CBA7}"/>
              </a:ext>
            </a:extLst>
          </p:cNvPr>
          <p:cNvSpPr txBox="1"/>
          <p:nvPr/>
        </p:nvSpPr>
        <p:spPr>
          <a:xfrm>
            <a:off x="4972591" y="4508540"/>
            <a:ext cx="38004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– HSR ‘won’ No LA Metro Area– San Diego County route because there is No planned HSR or Authority bus service between the two prior to 2040.</a:t>
            </a:r>
          </a:p>
          <a:p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However, the Authority claims 			300,000 riders on that route in 2029 		and 2,800,000 riders in 2033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How can that be true?</a:t>
            </a:r>
          </a:p>
        </p:txBody>
      </p:sp>
    </p:spTree>
    <p:extLst>
      <p:ext uri="{BB962C8B-B14F-4D97-AF65-F5344CB8AC3E}">
        <p14:creationId xmlns:p14="http://schemas.microsoft.com/office/powerpoint/2010/main" val="33825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EB2A3-925C-6D4E-B42A-774B9EE25D3C}"/>
              </a:ext>
            </a:extLst>
          </p:cNvPr>
          <p:cNvSpPr txBox="1"/>
          <p:nvPr/>
        </p:nvSpPr>
        <p:spPr>
          <a:xfrm>
            <a:off x="535781" y="733663"/>
            <a:ext cx="7843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The Authority Also ‘Shot Itself In The Foot’ With Mandatory Bus Rides To or From Sacramento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During 2029-2032, a one-way Authority bus ride is 4 hours (240minutes)</a:t>
            </a: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— Between 2033 and 2040 a one-way Authority bus ride is 3hours 20minutes (200minutes)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5E41D-FA1B-5048-8C1F-E50A1523EAE4}"/>
              </a:ext>
            </a:extLst>
          </p:cNvPr>
          <p:cNvSpPr txBox="1"/>
          <p:nvPr/>
        </p:nvSpPr>
        <p:spPr>
          <a:xfrm>
            <a:off x="2153710" y="364331"/>
            <a:ext cx="483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Were Our Strategic Findings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0C595-0734-2F4D-B0A6-10C3ED30355C}"/>
              </a:ext>
            </a:extLst>
          </p:cNvPr>
          <p:cNvSpPr txBox="1"/>
          <p:nvPr/>
        </p:nvSpPr>
        <p:spPr>
          <a:xfrm>
            <a:off x="2630297" y="979884"/>
            <a:ext cx="6168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[See Appendixes A.1 and A.2 of the 2018 Ridership and Revenue Forecasting Technical Supporting Document ***]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CC02E-5B16-0A46-A28B-FD78D521BA4A}"/>
              </a:ext>
            </a:extLst>
          </p:cNvPr>
          <p:cNvSpPr txBox="1"/>
          <p:nvPr/>
        </p:nvSpPr>
        <p:spPr>
          <a:xfrm>
            <a:off x="695027" y="1656993"/>
            <a:ext cx="7385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 competitive market, the consequences of this self-inflicted choice are extreme: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8233B16-BEBF-344D-A88D-97032C882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913862"/>
              </p:ext>
            </p:extLst>
          </p:nvPr>
        </p:nvGraphicFramePr>
        <p:xfrm>
          <a:off x="1447704" y="1951168"/>
          <a:ext cx="6019990" cy="365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5AA1A9-3C38-A142-BF68-342DE26771CC}"/>
              </a:ext>
            </a:extLst>
          </p:cNvPr>
          <p:cNvSpPr txBox="1"/>
          <p:nvPr/>
        </p:nvSpPr>
        <p:spPr>
          <a:xfrm>
            <a:off x="132953" y="5662673"/>
            <a:ext cx="9011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 ‘wins’ over high-speed rail on all Sacramento-inclusive trips to the SF Bay Area and the San Joaquin Valley </a:t>
            </a:r>
          </a:p>
          <a:p>
            <a:pPr algn="ctr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cedes all ‘wins’ to Air on all Sacramento-inclusive trips to both the LA Metro Area and San Diego 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83ACC-1F9D-B448-B3D3-C329CEB8CC87}"/>
              </a:ext>
            </a:extLst>
          </p:cNvPr>
          <p:cNvSpPr txBox="1"/>
          <p:nvPr/>
        </p:nvSpPr>
        <p:spPr>
          <a:xfrm>
            <a:off x="755423" y="6177876"/>
            <a:ext cx="6862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*** Note that AB3034, Section 2704.09 (f) only allows passengers to travel by </a:t>
            </a:r>
            <a:r>
              <a:rPr lang="en-US" sz="1000"/>
              <a:t>HSR “.. </a:t>
            </a:r>
            <a:r>
              <a:rPr lang="en-US" sz="1000" dirty="0"/>
              <a:t>. </a:t>
            </a:r>
            <a:r>
              <a:rPr lang="en-US" sz="1000" i="1" dirty="0"/>
              <a:t>without being required to change trains.” </a:t>
            </a:r>
          </a:p>
          <a:p>
            <a:r>
              <a:rPr lang="en-US" sz="1000" dirty="0"/>
              <a:t>which makes using a bus on any and all corridors, like the Sacramento or the Tehachapi Bakersfield-LA buses do, illegal.</a:t>
            </a:r>
          </a:p>
        </p:txBody>
      </p:sp>
    </p:spTree>
    <p:extLst>
      <p:ext uri="{BB962C8B-B14F-4D97-AF65-F5344CB8AC3E}">
        <p14:creationId xmlns:p14="http://schemas.microsoft.com/office/powerpoint/2010/main" val="126572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2B1B10-8C93-144D-A4C1-A04640B8ED69}"/>
              </a:ext>
            </a:extLst>
          </p:cNvPr>
          <p:cNvSpPr txBox="1"/>
          <p:nvPr/>
        </p:nvSpPr>
        <p:spPr>
          <a:xfrm>
            <a:off x="2153710" y="364331"/>
            <a:ext cx="483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Were Our Strategic Findings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68F2D-2AB8-6443-AB05-FAC26D8F5C2E}"/>
              </a:ext>
            </a:extLst>
          </p:cNvPr>
          <p:cNvSpPr txBox="1"/>
          <p:nvPr/>
        </p:nvSpPr>
        <p:spPr>
          <a:xfrm>
            <a:off x="555952" y="733663"/>
            <a:ext cx="784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Neither type of Silicon Valley-San Joaquin Valley link will solve the former’s housing problem nor the latter’s underemployment problem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C472FE-F3DA-4142-A076-6D9917FC1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282851"/>
              </p:ext>
            </p:extLst>
          </p:nvPr>
        </p:nvGraphicFramePr>
        <p:xfrm>
          <a:off x="420976" y="1987482"/>
          <a:ext cx="3994785" cy="280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38D56B-C182-ED48-8FC0-BA62D0DF4743}"/>
              </a:ext>
            </a:extLst>
          </p:cNvPr>
          <p:cNvSpPr txBox="1"/>
          <p:nvPr/>
        </p:nvSpPr>
        <p:spPr>
          <a:xfrm>
            <a:off x="420976" y="1426160"/>
            <a:ext cx="39947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HSR-only trip – if the HSR trains are not to be subsidized, then Acela’s Per Passenger Mile are the CHSRA’s benchmarks – otherwise all Californians will pay for a few riders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DDB86-D9C2-FE4A-B2B8-9EF026484465}"/>
              </a:ext>
            </a:extLst>
          </p:cNvPr>
          <p:cNvSpPr txBox="1"/>
          <p:nvPr/>
        </p:nvSpPr>
        <p:spPr>
          <a:xfrm>
            <a:off x="369794" y="4789102"/>
            <a:ext cx="410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costs of a 200-day year of round trips to work in Silicon Valley varies between $24K and $26K – or if HSR is to ‘pay its way’ – between $46K and $59K – a </a:t>
            </a:r>
            <a:r>
              <a:rPr lang="en-US" sz="1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steep bill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largely non-mission critical employees.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02E2F-9206-E246-B072-D147077A4F4C}"/>
              </a:ext>
            </a:extLst>
          </p:cNvPr>
          <p:cNvSpPr txBox="1"/>
          <p:nvPr/>
        </p:nvSpPr>
        <p:spPr>
          <a:xfrm>
            <a:off x="473166" y="5644153"/>
            <a:ext cx="3942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promoting the HSR-only SV-CV link, CHSRA is fostering housing inflation in the San Joaquin Valley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911E0-EE05-0345-954C-197D72264789}"/>
              </a:ext>
            </a:extLst>
          </p:cNvPr>
          <p:cNvSpPr txBox="1"/>
          <p:nvPr/>
        </p:nvSpPr>
        <p:spPr>
          <a:xfrm>
            <a:off x="4572000" y="1426160"/>
            <a:ext cx="4151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Recently the idea of connecting HSR at Merced with the Altamont Corridor Express (ACE) has been ‘floated’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899B3-E776-2C42-9896-1F87FE774B74}"/>
              </a:ext>
            </a:extLst>
          </p:cNvPr>
          <p:cNvSpPr txBox="1"/>
          <p:nvPr/>
        </p:nvSpPr>
        <p:spPr>
          <a:xfrm>
            <a:off x="4780429" y="1826270"/>
            <a:ext cx="3942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CHSRA and ACE’s fares and timetables we found the following: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56EAC-8ECC-2942-886C-E1675FB2031A}"/>
              </a:ext>
            </a:extLst>
          </p:cNvPr>
          <p:cNvSpPr txBox="1"/>
          <p:nvPr/>
        </p:nvSpPr>
        <p:spPr>
          <a:xfrm>
            <a:off x="5018992" y="2226380"/>
            <a:ext cx="39425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Merced resident would pay less by boarding ACE and going round-trip to and from San Jose ($60 vs. $118)</a:t>
            </a: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But the Merced-San Jose-Merced trip would take 9hours every 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FDC67A-4713-3745-807F-49D5955538EF}"/>
              </a:ext>
            </a:extLst>
          </p:cNvPr>
          <p:cNvSpPr txBox="1"/>
          <p:nvPr/>
        </p:nvSpPr>
        <p:spPr>
          <a:xfrm>
            <a:off x="5018991" y="2886414"/>
            <a:ext cx="394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Fresno resident going round-trip to and from San Jose would pay $154/day – 17% more than using HSR alone.</a:t>
            </a:r>
          </a:p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– The Fresno-San Jose-Fresno trip would take 10hours 20minutes every day.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98441-24E2-A54C-8A9D-6F62307FFB8F}"/>
              </a:ext>
            </a:extLst>
          </p:cNvPr>
          <p:cNvSpPr txBox="1"/>
          <p:nvPr/>
        </p:nvSpPr>
        <p:spPr>
          <a:xfrm>
            <a:off x="5018991" y="3548134"/>
            <a:ext cx="399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ACE from Merced to San Jose or the combination of HSR with ACE are ‘non-starters’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7D1D5-6499-9543-8761-207519DFC53A}"/>
              </a:ext>
            </a:extLst>
          </p:cNvPr>
          <p:cNvSpPr txBox="1"/>
          <p:nvPr/>
        </p:nvSpPr>
        <p:spPr>
          <a:xfrm>
            <a:off x="4572000" y="4123789"/>
            <a:ext cx="451148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Question </a:t>
            </a:r>
            <a:r>
              <a:rPr lang="en-US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becomes: </a:t>
            </a:r>
          </a:p>
          <a:p>
            <a:pPr algn="ctr"/>
            <a:r>
              <a:rPr lang="en-US" sz="13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“Does California wish to build even a partial HSR system that clearly will need an operating subsidy” </a:t>
            </a:r>
          </a:p>
          <a:p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If it choses to continue funding any form of HSR construction, the project becomes a financial ‘Albatross’ while 165miles of “a train to nowhere” negates the state’s image of being a leader in new ideas and technology</a:t>
            </a:r>
          </a:p>
          <a:p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Is this what our state’s leaders want to project to the nation and the world ?</a:t>
            </a:r>
          </a:p>
        </p:txBody>
      </p:sp>
    </p:spTree>
    <p:extLst>
      <p:ext uri="{BB962C8B-B14F-4D97-AF65-F5344CB8AC3E}">
        <p14:creationId xmlns:p14="http://schemas.microsoft.com/office/powerpoint/2010/main" val="99309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955</Words>
  <Application>Microsoft Macintosh PowerPoint</Application>
  <PresentationFormat>Letter Paper (8.5x11 in)</PresentationFormat>
  <Paragraphs>77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80</cp:revision>
  <cp:lastPrinted>2019-01-13T18:47:57Z</cp:lastPrinted>
  <dcterms:created xsi:type="dcterms:W3CDTF">2019-01-12T17:20:39Z</dcterms:created>
  <dcterms:modified xsi:type="dcterms:W3CDTF">2019-01-13T20:45:59Z</dcterms:modified>
</cp:coreProperties>
</file>